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ln>
                  <a:solidFill>
                    <a:schemeClr val="accent1"/>
                  </a:solidFill>
                </a:ln>
                <a:pattFill prst="pct25">
                  <a:fgClr>
                    <a:schemeClr val="tx1"/>
                  </a:fgClr>
                  <a:bgClr>
                    <a:schemeClr val="bg1"/>
                  </a:bgClr>
                </a:pattFill>
                <a:latin typeface="+mn-lt"/>
                <a:ea typeface="+mn-ea"/>
                <a:cs typeface="+mn-cs"/>
              </a:defRPr>
            </a:pPr>
            <a:r>
              <a:rPr lang="en-US"/>
              <a:t>PGM RELIGION</a:t>
            </a:r>
          </a:p>
        </c:rich>
      </c:tx>
      <c:overlay val="0"/>
      <c:spPr>
        <a:noFill/>
        <a:ln>
          <a:noFill/>
        </a:ln>
        <a:effectLst/>
      </c:spPr>
      <c:txPr>
        <a:bodyPr rot="0" spcFirstLastPara="1" vertOverflow="ellipsis" vert="horz" wrap="square" anchor="ctr" anchorCtr="1"/>
        <a:lstStyle/>
        <a:p>
          <a:pPr>
            <a:defRPr sz="1400" b="0" i="0" u="none" strike="noStrike" kern="1200" spc="0" baseline="0">
              <a:ln>
                <a:solidFill>
                  <a:schemeClr val="accent1"/>
                </a:solidFill>
              </a:ln>
              <a:pattFill prst="pct25">
                <a:fgClr>
                  <a:schemeClr val="tx1"/>
                </a:fgClr>
                <a:bgClr>
                  <a:schemeClr val="bg1"/>
                </a:bgClr>
              </a:pattFill>
              <a:latin typeface="+mn-lt"/>
              <a:ea typeface="+mn-ea"/>
              <a:cs typeface="+mn-cs"/>
            </a:defRPr>
          </a:pPr>
          <a:endParaRPr lang="en-US"/>
        </a:p>
      </c:txPr>
    </c:title>
    <c:autoTitleDeleted val="0"/>
    <c:plotArea>
      <c:layout/>
      <c:barChart>
        <c:barDir val="col"/>
        <c:grouping val="clustered"/>
        <c:varyColors val="0"/>
        <c:ser>
          <c:idx val="0"/>
          <c:order val="0"/>
          <c:tx>
            <c:strRef>
              <c:f>Sheet1!$B$1:$B$3</c:f>
              <c:strCache>
                <c:ptCount val="3"/>
                <c:pt idx="0">
                  <c:v>RELIGION DISAGREGATION</c:v>
                </c:pt>
                <c:pt idx="1">
                  <c:v>RELIGION</c:v>
                </c:pt>
                <c:pt idx="2">
                  <c:v>MUSLIM</c:v>
                </c:pt>
              </c:strCache>
            </c:strRef>
          </c:tx>
          <c:spPr>
            <a:solidFill>
              <a:schemeClr val="accent1"/>
            </a:solidFill>
            <a:ln>
              <a:noFill/>
            </a:ln>
            <a:effectLst/>
          </c:spPr>
          <c:invertIfNegative val="0"/>
          <c:dLbls>
            <c:delete val="1"/>
          </c:dLbls>
          <c:cat>
            <c:strRef>
              <c:f>Sheet1!$A$4:$A$8</c:f>
              <c:strCache>
                <c:ptCount val="5"/>
                <c:pt idx="0">
                  <c:v>ALINYIKILA</c:v>
                </c:pt>
                <c:pt idx="1">
                  <c:v>DEVINE</c:v>
                </c:pt>
                <c:pt idx="2">
                  <c:v>MUYENGA</c:v>
                </c:pt>
                <c:pt idx="3">
                  <c:v>KATWISANYE</c:v>
                </c:pt>
                <c:pt idx="4">
                  <c:v>RCV</c:v>
                </c:pt>
              </c:strCache>
            </c:strRef>
          </c:cat>
          <c:val>
            <c:numRef>
              <c:f>Sheet1!$B$4:$B$8</c:f>
              <c:numCache>
                <c:formatCode>General</c:formatCode>
                <c:ptCount val="5"/>
                <c:pt idx="0">
                  <c:v>5</c:v>
                </c:pt>
                <c:pt idx="1">
                  <c:v>6</c:v>
                </c:pt>
                <c:pt idx="2">
                  <c:v>2</c:v>
                </c:pt>
                <c:pt idx="3">
                  <c:v>7</c:v>
                </c:pt>
                <c:pt idx="4">
                  <c:v>6</c:v>
                </c:pt>
              </c:numCache>
            </c:numRef>
          </c:val>
          <c:extLst xmlns:c16r2="http://schemas.microsoft.com/office/drawing/2015/06/chart">
            <c:ext xmlns:c16="http://schemas.microsoft.com/office/drawing/2014/chart" uri="{C3380CC4-5D6E-409C-BE32-E72D297353CC}">
              <c16:uniqueId val="{00000000-BA95-4101-A505-0F1C88FCA750}"/>
            </c:ext>
          </c:extLst>
        </c:ser>
        <c:ser>
          <c:idx val="1"/>
          <c:order val="1"/>
          <c:tx>
            <c:strRef>
              <c:f>Sheet1!$C$1:$C$3</c:f>
              <c:strCache>
                <c:ptCount val="3"/>
                <c:pt idx="0">
                  <c:v>RELIGION DISAGREGATION</c:v>
                </c:pt>
                <c:pt idx="1">
                  <c:v>RELIGION</c:v>
                </c:pt>
                <c:pt idx="2">
                  <c:v>CHRISTIAN</c:v>
                </c:pt>
              </c:strCache>
            </c:strRef>
          </c:tx>
          <c:spPr>
            <a:solidFill>
              <a:schemeClr val="accent2"/>
            </a:solidFill>
            <a:ln>
              <a:noFill/>
            </a:ln>
            <a:effectLst/>
          </c:spPr>
          <c:invertIfNegative val="0"/>
          <c:dLbls>
            <c:delete val="1"/>
          </c:dLbls>
          <c:cat>
            <c:strRef>
              <c:f>Sheet1!$A$4:$A$8</c:f>
              <c:strCache>
                <c:ptCount val="5"/>
                <c:pt idx="0">
                  <c:v>ALINYIKILA</c:v>
                </c:pt>
                <c:pt idx="1">
                  <c:v>DEVINE</c:v>
                </c:pt>
                <c:pt idx="2">
                  <c:v>MUYENGA</c:v>
                </c:pt>
                <c:pt idx="3">
                  <c:v>KATWISANYE</c:v>
                </c:pt>
                <c:pt idx="4">
                  <c:v>RCV</c:v>
                </c:pt>
              </c:strCache>
            </c:strRef>
          </c:cat>
          <c:val>
            <c:numRef>
              <c:f>Sheet1!$C$4:$C$8</c:f>
              <c:numCache>
                <c:formatCode>General</c:formatCode>
                <c:ptCount val="5"/>
                <c:pt idx="0">
                  <c:v>15</c:v>
                </c:pt>
                <c:pt idx="1">
                  <c:v>4</c:v>
                </c:pt>
                <c:pt idx="2">
                  <c:v>8</c:v>
                </c:pt>
                <c:pt idx="3">
                  <c:v>7</c:v>
                </c:pt>
                <c:pt idx="4">
                  <c:v>4</c:v>
                </c:pt>
              </c:numCache>
            </c:numRef>
          </c:val>
          <c:extLst xmlns:c16r2="http://schemas.microsoft.com/office/drawing/2015/06/chart">
            <c:ext xmlns:c16="http://schemas.microsoft.com/office/drawing/2014/chart" uri="{C3380CC4-5D6E-409C-BE32-E72D297353CC}">
              <c16:uniqueId val="{00000001-BA95-4101-A505-0F1C88FCA750}"/>
            </c:ext>
          </c:extLst>
        </c:ser>
        <c:ser>
          <c:idx val="2"/>
          <c:order val="2"/>
          <c:tx>
            <c:strRef>
              <c:f>Sheet1!$D$1:$D$2</c:f>
              <c:strCache>
                <c:ptCount val="2"/>
                <c:pt idx="0">
                  <c:v>RELIGION DISAGREGATION</c:v>
                </c:pt>
                <c:pt idx="1">
                  <c:v>RELIGION</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ln>
                      <a:solidFill>
                        <a:schemeClr val="accent1"/>
                      </a:solidFill>
                    </a:ln>
                    <a:pattFill prst="pct25">
                      <a:fgClr>
                        <a:schemeClr val="tx1"/>
                      </a:fgClr>
                      <a:bgClr>
                        <a:schemeClr val="bg1"/>
                      </a:bgClr>
                    </a:patt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ALINYIKILA</c:v>
                </c:pt>
                <c:pt idx="1">
                  <c:v>DEVINE</c:v>
                </c:pt>
                <c:pt idx="2">
                  <c:v>MUYENGA</c:v>
                </c:pt>
                <c:pt idx="3">
                  <c:v>KATWISANYE</c:v>
                </c:pt>
                <c:pt idx="4">
                  <c:v>RCV</c:v>
                </c:pt>
              </c:strCache>
            </c:strRef>
          </c:cat>
          <c:val>
            <c:numRef>
              <c:f>Sheet1!#REF!</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2-BA95-4101-A505-0F1C88FCA750}"/>
            </c:ext>
          </c:extLst>
        </c:ser>
        <c:dLbls>
          <c:dLblPos val="inEnd"/>
          <c:showLegendKey val="0"/>
          <c:showVal val="1"/>
          <c:showCatName val="0"/>
          <c:showSerName val="0"/>
          <c:showPercent val="0"/>
          <c:showBubbleSize val="0"/>
        </c:dLbls>
        <c:gapWidth val="75"/>
        <c:overlap val="40"/>
        <c:axId val="226163808"/>
        <c:axId val="189273808"/>
      </c:barChart>
      <c:catAx>
        <c:axId val="22616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ln>
                  <a:solidFill>
                    <a:schemeClr val="accent1"/>
                  </a:solidFill>
                </a:ln>
                <a:pattFill prst="pct25">
                  <a:fgClr>
                    <a:schemeClr val="tx1"/>
                  </a:fgClr>
                  <a:bgClr>
                    <a:schemeClr val="bg1"/>
                  </a:bgClr>
                </a:pattFill>
                <a:latin typeface="+mn-lt"/>
                <a:ea typeface="+mn-ea"/>
                <a:cs typeface="+mn-cs"/>
              </a:defRPr>
            </a:pPr>
            <a:endParaRPr lang="en-US"/>
          </a:p>
        </c:txPr>
        <c:crossAx val="189273808"/>
        <c:crosses val="autoZero"/>
        <c:auto val="1"/>
        <c:lblAlgn val="ctr"/>
        <c:lblOffset val="100"/>
        <c:noMultiLvlLbl val="0"/>
      </c:catAx>
      <c:valAx>
        <c:axId val="189273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ln>
                  <a:solidFill>
                    <a:schemeClr val="accent1"/>
                  </a:solidFill>
                </a:ln>
                <a:pattFill prst="pct25">
                  <a:fgClr>
                    <a:schemeClr val="tx1"/>
                  </a:fgClr>
                  <a:bgClr>
                    <a:schemeClr val="bg1"/>
                  </a:bgClr>
                </a:pattFill>
                <a:latin typeface="+mn-lt"/>
                <a:ea typeface="+mn-ea"/>
                <a:cs typeface="+mn-cs"/>
              </a:defRPr>
            </a:pPr>
            <a:endParaRPr lang="en-US"/>
          </a:p>
        </c:txPr>
        <c:crossAx val="226163808"/>
        <c:crosses val="autoZero"/>
        <c:crossBetween val="between"/>
      </c:valAx>
      <c:spPr>
        <a:noFill/>
        <a:ln>
          <a:noFill/>
        </a:ln>
        <a:effectLst/>
      </c:spPr>
    </c:plotArea>
    <c:legend>
      <c:legendPos val="r"/>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ln>
                <a:solidFill>
                  <a:schemeClr val="accent1"/>
                </a:solidFill>
              </a:ln>
              <a:pattFill prst="pct25">
                <a:fgClr>
                  <a:schemeClr val="tx1"/>
                </a:fgClr>
                <a:bgClr>
                  <a:schemeClr val="bg1"/>
                </a:bgClr>
              </a:pattFill>
              <a:latin typeface="+mn-lt"/>
              <a:ea typeface="+mn-ea"/>
              <a:cs typeface="+mn-cs"/>
            </a:defRPr>
          </a:pPr>
          <a:endParaRPr lang="en-US"/>
        </a:p>
      </c:txPr>
    </c:legend>
    <c:plotVisOnly val="1"/>
    <c:dispBlanksAs val="gap"/>
    <c:showDLblsOverMax val="0"/>
  </c:chart>
  <c:spPr>
    <a:noFill/>
    <a:ln>
      <a:noFill/>
    </a:ln>
    <a:effectLst/>
  </c:spPr>
  <c:txPr>
    <a:bodyPr/>
    <a:lstStyle/>
    <a:p>
      <a:pPr>
        <a:defRPr>
          <a:ln>
            <a:solidFill>
              <a:schemeClr val="accent1"/>
            </a:solidFill>
          </a:ln>
          <a:pattFill prst="pct25">
            <a:fgClr>
              <a:schemeClr val="tx1"/>
            </a:fgClr>
            <a:bgClr>
              <a:schemeClr val="bg1"/>
            </a:bgClr>
          </a:patt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SEX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5473097112860895E-2"/>
          <c:y val="0.14378490566392876"/>
          <c:w val="0.5516054243219598"/>
          <c:h val="0.61000552436098887"/>
        </c:manualLayout>
      </c:layout>
      <c:barChart>
        <c:barDir val="col"/>
        <c:grouping val="clustered"/>
        <c:varyColors val="0"/>
        <c:ser>
          <c:idx val="0"/>
          <c:order val="0"/>
          <c:tx>
            <c:strRef>
              <c:f>Sheet1!$B$1:$B$3</c:f>
              <c:strCache>
                <c:ptCount val="3"/>
                <c:pt idx="0">
                  <c:v>SEX DISAGREGATION OF GROUPS</c:v>
                </c:pt>
                <c:pt idx="1">
                  <c:v>SEX</c:v>
                </c:pt>
                <c:pt idx="2">
                  <c:v>MALE</c:v>
                </c:pt>
              </c:strCache>
            </c:strRef>
          </c:tx>
          <c:spPr>
            <a:solidFill>
              <a:schemeClr val="accent1"/>
            </a:solidFill>
            <a:ln>
              <a:noFill/>
            </a:ln>
            <a:effectLst/>
          </c:spPr>
          <c:invertIfNegative val="0"/>
          <c:cat>
            <c:strRef>
              <c:f>Sheet1!$A$4:$A$8</c:f>
              <c:strCache>
                <c:ptCount val="5"/>
                <c:pt idx="0">
                  <c:v>ALINYIKILA</c:v>
                </c:pt>
                <c:pt idx="1">
                  <c:v>DEVINE</c:v>
                </c:pt>
                <c:pt idx="2">
                  <c:v>MUYENGA</c:v>
                </c:pt>
                <c:pt idx="3">
                  <c:v>KATWISANYE</c:v>
                </c:pt>
                <c:pt idx="4">
                  <c:v>RCV</c:v>
                </c:pt>
              </c:strCache>
            </c:strRef>
          </c:cat>
          <c:val>
            <c:numRef>
              <c:f>Sheet1!$B$4:$B$8</c:f>
              <c:numCache>
                <c:formatCode>General</c:formatCode>
                <c:ptCount val="5"/>
                <c:pt idx="0">
                  <c:v>5</c:v>
                </c:pt>
                <c:pt idx="1">
                  <c:v>7</c:v>
                </c:pt>
                <c:pt idx="2">
                  <c:v>2</c:v>
                </c:pt>
                <c:pt idx="3">
                  <c:v>6</c:v>
                </c:pt>
                <c:pt idx="4">
                  <c:v>2</c:v>
                </c:pt>
              </c:numCache>
            </c:numRef>
          </c:val>
          <c:extLst xmlns:c16r2="http://schemas.microsoft.com/office/drawing/2015/06/chart">
            <c:ext xmlns:c16="http://schemas.microsoft.com/office/drawing/2014/chart" uri="{C3380CC4-5D6E-409C-BE32-E72D297353CC}">
              <c16:uniqueId val="{00000000-3D7A-4521-BAC1-2FFD8DB0F35D}"/>
            </c:ext>
          </c:extLst>
        </c:ser>
        <c:ser>
          <c:idx val="1"/>
          <c:order val="1"/>
          <c:tx>
            <c:strRef>
              <c:f>Sheet1!$C$1:$C$3</c:f>
              <c:strCache>
                <c:ptCount val="3"/>
                <c:pt idx="0">
                  <c:v>SEX DISAGREGATION OF GROUPS</c:v>
                </c:pt>
                <c:pt idx="1">
                  <c:v>SEX</c:v>
                </c:pt>
                <c:pt idx="2">
                  <c:v>FEMALE</c:v>
                </c:pt>
              </c:strCache>
            </c:strRef>
          </c:tx>
          <c:spPr>
            <a:solidFill>
              <a:schemeClr val="accent2"/>
            </a:solidFill>
            <a:ln>
              <a:noFill/>
            </a:ln>
            <a:effectLst/>
          </c:spPr>
          <c:invertIfNegative val="0"/>
          <c:cat>
            <c:strRef>
              <c:f>Sheet1!$A$4:$A$8</c:f>
              <c:strCache>
                <c:ptCount val="5"/>
                <c:pt idx="0">
                  <c:v>ALINYIKILA</c:v>
                </c:pt>
                <c:pt idx="1">
                  <c:v>DEVINE</c:v>
                </c:pt>
                <c:pt idx="2">
                  <c:v>MUYENGA</c:v>
                </c:pt>
                <c:pt idx="3">
                  <c:v>KATWISANYE</c:v>
                </c:pt>
                <c:pt idx="4">
                  <c:v>RCV</c:v>
                </c:pt>
              </c:strCache>
            </c:strRef>
          </c:cat>
          <c:val>
            <c:numRef>
              <c:f>Sheet1!$C$4:$C$8</c:f>
              <c:numCache>
                <c:formatCode>General</c:formatCode>
                <c:ptCount val="5"/>
                <c:pt idx="0">
                  <c:v>15</c:v>
                </c:pt>
                <c:pt idx="1">
                  <c:v>3</c:v>
                </c:pt>
                <c:pt idx="2">
                  <c:v>8</c:v>
                </c:pt>
                <c:pt idx="3">
                  <c:v>8</c:v>
                </c:pt>
                <c:pt idx="4">
                  <c:v>8</c:v>
                </c:pt>
              </c:numCache>
            </c:numRef>
          </c:val>
          <c:extLst xmlns:c16r2="http://schemas.microsoft.com/office/drawing/2015/06/chart">
            <c:ext xmlns:c16="http://schemas.microsoft.com/office/drawing/2014/chart" uri="{C3380CC4-5D6E-409C-BE32-E72D297353CC}">
              <c16:uniqueId val="{00000001-3D7A-4521-BAC1-2FFD8DB0F35D}"/>
            </c:ext>
          </c:extLst>
        </c:ser>
        <c:ser>
          <c:idx val="2"/>
          <c:order val="2"/>
          <c:tx>
            <c:strRef>
              <c:f>Sheet1!$D$1:$D$2</c:f>
              <c:strCache>
                <c:ptCount val="2"/>
                <c:pt idx="0">
                  <c:v>SEX DISAGREGATION OF GROUPS</c:v>
                </c:pt>
                <c:pt idx="1">
                  <c:v>SEX</c:v>
                </c:pt>
              </c:strCache>
            </c:strRef>
          </c:tx>
          <c:spPr>
            <a:solidFill>
              <a:schemeClr val="accent3"/>
            </a:solidFill>
            <a:ln>
              <a:noFill/>
            </a:ln>
            <a:effectLst/>
          </c:spPr>
          <c:invertIfNegative val="0"/>
          <c:cat>
            <c:strRef>
              <c:f>Sheet1!$A$4:$A$8</c:f>
              <c:strCache>
                <c:ptCount val="5"/>
                <c:pt idx="0">
                  <c:v>ALINYIKILA</c:v>
                </c:pt>
                <c:pt idx="1">
                  <c:v>DEVINE</c:v>
                </c:pt>
                <c:pt idx="2">
                  <c:v>MUYENGA</c:v>
                </c:pt>
                <c:pt idx="3">
                  <c:v>KATWISANYE</c:v>
                </c:pt>
                <c:pt idx="4">
                  <c:v>RCV</c:v>
                </c:pt>
              </c:strCache>
            </c:strRef>
          </c:cat>
          <c:val>
            <c:numRef>
              <c:f>Sheet1!#REF!</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2-3D7A-4521-BAC1-2FFD8DB0F35D}"/>
            </c:ext>
          </c:extLst>
        </c:ser>
        <c:dLbls>
          <c:showLegendKey val="0"/>
          <c:showVal val="0"/>
          <c:showCatName val="0"/>
          <c:showSerName val="0"/>
          <c:showPercent val="0"/>
          <c:showBubbleSize val="0"/>
        </c:dLbls>
        <c:gapWidth val="150"/>
        <c:axId val="228208232"/>
        <c:axId val="227886936"/>
      </c:barChart>
      <c:catAx>
        <c:axId val="228208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7886936"/>
        <c:crosses val="autoZero"/>
        <c:auto val="1"/>
        <c:lblAlgn val="ctr"/>
        <c:lblOffset val="100"/>
        <c:noMultiLvlLbl val="0"/>
      </c:catAx>
      <c:valAx>
        <c:axId val="227886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208232"/>
        <c:crosses val="autoZero"/>
        <c:crossBetween val="between"/>
      </c:valAx>
      <c:spPr>
        <a:noFill/>
        <a:ln>
          <a:noFill/>
        </a:ln>
        <a:effectLst/>
      </c:spPr>
    </c:plotArea>
    <c:legend>
      <c:legendPos val="r"/>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	AGE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Sheet1!$B$1:$B$3</c:f>
              <c:strCache>
                <c:ptCount val="3"/>
                <c:pt idx="0">
                  <c:v>AGE CATEGORY OF GROUPS</c:v>
                </c:pt>
                <c:pt idx="1">
                  <c:v>AGE</c:v>
                </c:pt>
                <c:pt idx="2">
                  <c:v>18-25</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ALINYIKILA</c:v>
                </c:pt>
                <c:pt idx="1">
                  <c:v>DEVINE</c:v>
                </c:pt>
                <c:pt idx="2">
                  <c:v>MUYENGA</c:v>
                </c:pt>
                <c:pt idx="3">
                  <c:v>KATWISANYE</c:v>
                </c:pt>
                <c:pt idx="4">
                  <c:v>RCV</c:v>
                </c:pt>
              </c:strCache>
            </c:strRef>
          </c:cat>
          <c:val>
            <c:numRef>
              <c:f>Sheet1!$B$4:$B$8</c:f>
              <c:numCache>
                <c:formatCode>General</c:formatCode>
                <c:ptCount val="5"/>
                <c:pt idx="0">
                  <c:v>0</c:v>
                </c:pt>
                <c:pt idx="1">
                  <c:v>7</c:v>
                </c:pt>
                <c:pt idx="2">
                  <c:v>3</c:v>
                </c:pt>
                <c:pt idx="3">
                  <c:v>5</c:v>
                </c:pt>
                <c:pt idx="4">
                  <c:v>2</c:v>
                </c:pt>
              </c:numCache>
            </c:numRef>
          </c:val>
          <c:extLst xmlns:c16r2="http://schemas.microsoft.com/office/drawing/2015/06/chart">
            <c:ext xmlns:c16="http://schemas.microsoft.com/office/drawing/2014/chart" uri="{C3380CC4-5D6E-409C-BE32-E72D297353CC}">
              <c16:uniqueId val="{00000000-BF13-43DF-B6FD-F44942624426}"/>
            </c:ext>
          </c:extLst>
        </c:ser>
        <c:ser>
          <c:idx val="1"/>
          <c:order val="1"/>
          <c:tx>
            <c:strRef>
              <c:f>Sheet1!$C$1:$C$3</c:f>
              <c:strCache>
                <c:ptCount val="3"/>
                <c:pt idx="0">
                  <c:v>AGE CATEGORY OF GROUPS</c:v>
                </c:pt>
                <c:pt idx="1">
                  <c:v>AGE</c:v>
                </c:pt>
                <c:pt idx="2">
                  <c:v>26-30</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ALINYIKILA</c:v>
                </c:pt>
                <c:pt idx="1">
                  <c:v>DEVINE</c:v>
                </c:pt>
                <c:pt idx="2">
                  <c:v>MUYENGA</c:v>
                </c:pt>
                <c:pt idx="3">
                  <c:v>KATWISANYE</c:v>
                </c:pt>
                <c:pt idx="4">
                  <c:v>RCV</c:v>
                </c:pt>
              </c:strCache>
            </c:strRef>
          </c:cat>
          <c:val>
            <c:numRef>
              <c:f>Sheet1!$C$4:$C$8</c:f>
              <c:numCache>
                <c:formatCode>General</c:formatCode>
                <c:ptCount val="5"/>
                <c:pt idx="0">
                  <c:v>20</c:v>
                </c:pt>
                <c:pt idx="1">
                  <c:v>3</c:v>
                </c:pt>
                <c:pt idx="2">
                  <c:v>4</c:v>
                </c:pt>
                <c:pt idx="3">
                  <c:v>6</c:v>
                </c:pt>
                <c:pt idx="4">
                  <c:v>6</c:v>
                </c:pt>
              </c:numCache>
            </c:numRef>
          </c:val>
          <c:extLst xmlns:c16r2="http://schemas.microsoft.com/office/drawing/2015/06/chart">
            <c:ext xmlns:c16="http://schemas.microsoft.com/office/drawing/2014/chart" uri="{C3380CC4-5D6E-409C-BE32-E72D297353CC}">
              <c16:uniqueId val="{00000001-BF13-43DF-B6FD-F44942624426}"/>
            </c:ext>
          </c:extLst>
        </c:ser>
        <c:ser>
          <c:idx val="2"/>
          <c:order val="2"/>
          <c:tx>
            <c:strRef>
              <c:f>Sheet1!$D$1:$D$3</c:f>
              <c:strCache>
                <c:ptCount val="3"/>
                <c:pt idx="0">
                  <c:v>AGE CATEGORY OF GROUPS</c:v>
                </c:pt>
                <c:pt idx="1">
                  <c:v>AGE</c:v>
                </c:pt>
                <c:pt idx="2">
                  <c:v>31-35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Sheet1!$A$4:$A$8</c:f>
              <c:strCache>
                <c:ptCount val="5"/>
                <c:pt idx="0">
                  <c:v>ALINYIKILA</c:v>
                </c:pt>
                <c:pt idx="1">
                  <c:v>DEVINE</c:v>
                </c:pt>
                <c:pt idx="2">
                  <c:v>MUYENGA</c:v>
                </c:pt>
                <c:pt idx="3">
                  <c:v>KATWISANYE</c:v>
                </c:pt>
                <c:pt idx="4">
                  <c:v>RCV</c:v>
                </c:pt>
              </c:strCache>
            </c:strRef>
          </c:cat>
          <c:val>
            <c:numRef>
              <c:f>Sheet1!$D$4:$D$8</c:f>
              <c:numCache>
                <c:formatCode>General</c:formatCode>
                <c:ptCount val="5"/>
                <c:pt idx="0">
                  <c:v>10</c:v>
                </c:pt>
                <c:pt idx="1">
                  <c:v>0</c:v>
                </c:pt>
                <c:pt idx="2">
                  <c:v>3</c:v>
                </c:pt>
                <c:pt idx="3">
                  <c:v>3</c:v>
                </c:pt>
                <c:pt idx="4">
                  <c:v>2</c:v>
                </c:pt>
              </c:numCache>
            </c:numRef>
          </c:val>
          <c:extLst xmlns:c16r2="http://schemas.microsoft.com/office/drawing/2015/06/chart">
            <c:ext xmlns:c16="http://schemas.microsoft.com/office/drawing/2014/chart" uri="{C3380CC4-5D6E-409C-BE32-E72D297353CC}">
              <c16:uniqueId val="{00000002-BF13-43DF-B6FD-F44942624426}"/>
            </c:ext>
          </c:extLst>
        </c:ser>
        <c:dLbls>
          <c:dLblPos val="inEnd"/>
          <c:showLegendKey val="0"/>
          <c:showVal val="1"/>
          <c:showCatName val="0"/>
          <c:showSerName val="0"/>
          <c:showPercent val="0"/>
          <c:showBubbleSize val="0"/>
        </c:dLbls>
        <c:gapWidth val="219"/>
        <c:overlap val="-27"/>
        <c:axId val="228043264"/>
        <c:axId val="228043648"/>
      </c:barChart>
      <c:catAx>
        <c:axId val="22804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043648"/>
        <c:crosses val="autoZero"/>
        <c:auto val="1"/>
        <c:lblAlgn val="ctr"/>
        <c:lblOffset val="100"/>
        <c:noMultiLvlLbl val="0"/>
      </c:catAx>
      <c:valAx>
        <c:axId val="228043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043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0FAFB3-E81E-4797-8035-89FC6D9AE232}" type="datetimeFigureOut">
              <a:rPr lang="en-US" smtClean="0"/>
              <a:t>8/19/2023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7427E77-05C3-4234-A38F-3CDC32844F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0FAFB3-E81E-4797-8035-89FC6D9AE23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0FAFB3-E81E-4797-8035-89FC6D9AE23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0FAFB3-E81E-4797-8035-89FC6D9AE23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0FAFB3-E81E-4797-8035-89FC6D9AE232}"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27E77-05C3-4234-A38F-3CDC32844F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0FAFB3-E81E-4797-8035-89FC6D9AE23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0FAFB3-E81E-4797-8035-89FC6D9AE232}"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0FAFB3-E81E-4797-8035-89FC6D9AE232}"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FAFB3-E81E-4797-8035-89FC6D9AE232}"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0FAFB3-E81E-4797-8035-89FC6D9AE23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27E77-05C3-4234-A38F-3CDC32844F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0FAFB3-E81E-4797-8035-89FC6D9AE232}"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07427E77-05C3-4234-A38F-3CDC32844FC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0FAFB3-E81E-4797-8035-89FC6D9AE232}" type="datetimeFigureOut">
              <a:rPr lang="en-US" smtClean="0"/>
              <a:t>8/19/2023</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427E77-05C3-4234-A38F-3CDC32844FC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en-US" sz="4000" dirty="0" smtClean="0"/>
              <a:t>What is Participatory Grant Making</a:t>
            </a:r>
            <a:endParaRPr lang="en-US" sz="4000" dirty="0"/>
          </a:p>
        </p:txBody>
      </p:sp>
      <p:sp>
        <p:nvSpPr>
          <p:cNvPr id="5" name="Content Placeholder 4"/>
          <p:cNvSpPr>
            <a:spLocks noGrp="1"/>
          </p:cNvSpPr>
          <p:nvPr>
            <p:ph idx="1"/>
          </p:nvPr>
        </p:nvSpPr>
        <p:spPr/>
        <p:txBody>
          <a:bodyPr>
            <a:normAutofit/>
          </a:bodyPr>
          <a:lstStyle/>
          <a:p>
            <a:pPr algn="just"/>
            <a:r>
              <a:rPr lang="en-US" sz="1800" dirty="0" smtClean="0"/>
              <a:t>Participatory grant making is an approach that was introduced as a method to transform power dynamics between funders, implementers and communities in order to shift the roles of community members from that of beneficiaries to that of leaders and decision makers, which enables people and communities to take a more active role in achieving the change they want and grow their capacity</a:t>
            </a:r>
          </a:p>
          <a:p>
            <a:pPr algn="just">
              <a:buNone/>
            </a:pPr>
            <a:endParaRPr lang="en-US" sz="1800" dirty="0" smtClean="0"/>
          </a:p>
          <a:p>
            <a:pPr marL="0" indent="0" algn="just">
              <a:buNone/>
            </a:pPr>
            <a:r>
              <a:rPr lang="en-US" sz="1800" dirty="0" smtClean="0"/>
              <a:t>MCJL in collaboration with UJCC will be the implementing partners for the PGM.</a:t>
            </a:r>
          </a:p>
          <a:p>
            <a:pPr algn="just">
              <a:buNone/>
            </a:pPr>
            <a:endParaRPr lang="en-US" sz="1800" dirty="0" smtClean="0"/>
          </a:p>
          <a:p>
            <a:pPr algn="just"/>
            <a:r>
              <a:rPr lang="en-US" sz="1800" dirty="0" smtClean="0"/>
              <a:t>PGM will be implemented by MCJL under coordination of a facilitator who went through a training process to acquire the relevant knowledge and skills.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Methodology/Procedure</a:t>
            </a:r>
            <a:endParaRPr lang="en-US" dirty="0"/>
          </a:p>
        </p:txBody>
      </p:sp>
      <p:sp>
        <p:nvSpPr>
          <p:cNvPr id="3" name="Content Placeholder 2"/>
          <p:cNvSpPr>
            <a:spLocks noGrp="1"/>
          </p:cNvSpPr>
          <p:nvPr>
            <p:ph idx="4294967295"/>
          </p:nvPr>
        </p:nvSpPr>
        <p:spPr>
          <a:xfrm>
            <a:off x="0" y="1935163"/>
            <a:ext cx="8229600" cy="4389437"/>
          </a:xfrm>
        </p:spPr>
        <p:txBody>
          <a:bodyPr>
            <a:normAutofit fontScale="25000" lnSpcReduction="20000"/>
          </a:bodyPr>
          <a:lstStyle/>
          <a:p>
            <a:r>
              <a:rPr lang="en-US" sz="7200" b="1" dirty="0" smtClean="0"/>
              <a:t>Mapping </a:t>
            </a:r>
            <a:endParaRPr lang="en-US" sz="7200" dirty="0" smtClean="0"/>
          </a:p>
          <a:p>
            <a:pPr algn="just">
              <a:buNone/>
            </a:pPr>
            <a:r>
              <a:rPr lang="en-US" sz="7200" dirty="0" smtClean="0"/>
              <a:t>MCJL in collaboration with UJCC identified groups to participate in the PGM through mapping process that involved partnership assessment of stakeholders in the district which supported the identification process. </a:t>
            </a:r>
            <a:endParaRPr lang="en-US" sz="7200" b="1" dirty="0" smtClean="0"/>
          </a:p>
          <a:p>
            <a:pPr algn="just">
              <a:buNone/>
            </a:pPr>
            <a:endParaRPr lang="en-US" sz="7200" b="1" dirty="0" smtClean="0"/>
          </a:p>
          <a:p>
            <a:pPr algn="just">
              <a:buNone/>
            </a:pPr>
            <a:r>
              <a:rPr lang="en-US" sz="7200" b="1" dirty="0" smtClean="0"/>
              <a:t>Proposal Development</a:t>
            </a:r>
          </a:p>
          <a:p>
            <a:pPr algn="just">
              <a:buNone/>
            </a:pPr>
            <a:r>
              <a:rPr lang="en-US" sz="7200" dirty="0" smtClean="0"/>
              <a:t>The identified groups developed proposals to decide on what interfaith development initiatives are required in their communities. </a:t>
            </a:r>
          </a:p>
          <a:p>
            <a:pPr algn="just">
              <a:buNone/>
            </a:pPr>
            <a:r>
              <a:rPr lang="en-US" sz="7200" dirty="0" smtClean="0"/>
              <a:t>  </a:t>
            </a:r>
          </a:p>
          <a:p>
            <a:pPr algn="just"/>
            <a:r>
              <a:rPr lang="en-US" sz="7200" dirty="0" smtClean="0"/>
              <a:t> </a:t>
            </a:r>
            <a:r>
              <a:rPr lang="en-US" sz="7200" dirty="0">
                <a:solidFill>
                  <a:prstClr val="black"/>
                </a:solidFill>
              </a:rPr>
              <a:t>The proposals were vetted through </a:t>
            </a:r>
            <a:r>
              <a:rPr lang="en-US" sz="7200" dirty="0" smtClean="0">
                <a:solidFill>
                  <a:prstClr val="black"/>
                </a:solidFill>
              </a:rPr>
              <a:t>collaborative </a:t>
            </a:r>
            <a:r>
              <a:rPr lang="en-US" sz="7200" dirty="0">
                <a:solidFill>
                  <a:prstClr val="black"/>
                </a:solidFill>
              </a:rPr>
              <a:t>analysis process </a:t>
            </a:r>
            <a:r>
              <a:rPr lang="en-US" sz="7200" dirty="0" smtClean="0">
                <a:solidFill>
                  <a:prstClr val="black"/>
                </a:solidFill>
              </a:rPr>
              <a:t>where </a:t>
            </a:r>
            <a:r>
              <a:rPr lang="en-US" sz="7200" dirty="0" smtClean="0"/>
              <a:t>a criteria that was discussed and agreed upon by the groups was used to chose the best 5 proposals. </a:t>
            </a:r>
            <a:endParaRPr lang="en-US" sz="64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en-US" sz="3600" b="1" dirty="0" smtClean="0"/>
              <a:t>Group Composition</a:t>
            </a:r>
            <a:endParaRPr lang="en-US" sz="3600" dirty="0"/>
          </a:p>
        </p:txBody>
      </p:sp>
      <p:sp>
        <p:nvSpPr>
          <p:cNvPr id="3" name="Rectangle 2"/>
          <p:cNvSpPr/>
          <p:nvPr/>
        </p:nvSpPr>
        <p:spPr>
          <a:xfrm>
            <a:off x="76200" y="2209800"/>
            <a:ext cx="8991600" cy="2585323"/>
          </a:xfrm>
          <a:prstGeom prst="rect">
            <a:avLst/>
          </a:prstGeom>
        </p:spPr>
        <p:txBody>
          <a:bodyPr wrap="square">
            <a:spAutoFit/>
          </a:bodyPr>
          <a:lstStyle/>
          <a:p>
            <a:pPr>
              <a:buNone/>
            </a:pPr>
            <a:r>
              <a:rPr lang="en-US" dirty="0" smtClean="0"/>
              <a:t>5 groups were selected to implement the PGM including </a:t>
            </a:r>
            <a:r>
              <a:rPr lang="en-US" dirty="0" err="1" smtClean="0"/>
              <a:t>Katwisanye</a:t>
            </a:r>
            <a:r>
              <a:rPr lang="en-US" dirty="0" smtClean="0"/>
              <a:t> group(14) , Restoring community Vision group(10), </a:t>
            </a:r>
            <a:r>
              <a:rPr lang="en-US" dirty="0" err="1" smtClean="0"/>
              <a:t>Muyenga</a:t>
            </a:r>
            <a:r>
              <a:rPr lang="en-US" dirty="0" smtClean="0"/>
              <a:t> group(10), </a:t>
            </a:r>
            <a:r>
              <a:rPr lang="en-US" dirty="0" err="1" smtClean="0"/>
              <a:t>Alinyikila</a:t>
            </a:r>
            <a:r>
              <a:rPr lang="en-US" dirty="0" smtClean="0"/>
              <a:t>(20) and Devine youth group(10). All these groups are located in Bugiri district which is one of JISRA implementing districts for MCJL. </a:t>
            </a:r>
          </a:p>
          <a:p>
            <a:pPr>
              <a:buNone/>
            </a:pPr>
            <a:r>
              <a:rPr lang="en-US" dirty="0" smtClean="0"/>
              <a:t>In terms of </a:t>
            </a:r>
            <a:r>
              <a:rPr lang="en-US" dirty="0" err="1" smtClean="0"/>
              <a:t>disaggretion</a:t>
            </a:r>
            <a:endParaRPr lang="en-US" dirty="0" smtClean="0"/>
          </a:p>
          <a:p>
            <a:pPr>
              <a:buNone/>
            </a:pPr>
            <a:endParaRPr lang="en-US" dirty="0"/>
          </a:p>
          <a:p>
            <a:pPr>
              <a:buNone/>
            </a:pPr>
            <a:endParaRPr lang="en-US" dirty="0" smtClean="0"/>
          </a:p>
          <a:p>
            <a:pPr>
              <a:buNone/>
            </a:pPr>
            <a:endParaRPr lang="en-US" dirty="0" smtClean="0"/>
          </a:p>
          <a:p>
            <a:pPr>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769203066"/>
              </p:ext>
            </p:extLst>
          </p:nvPr>
        </p:nvGraphicFramePr>
        <p:xfrm>
          <a:off x="2590800" y="3385423"/>
          <a:ext cx="4267200" cy="2819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Disaggregation</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326829834"/>
              </p:ext>
            </p:extLst>
          </p:nvPr>
        </p:nvGraphicFramePr>
        <p:xfrm>
          <a:off x="228600" y="1981200"/>
          <a:ext cx="3962400" cy="304164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686492682"/>
              </p:ext>
            </p:extLst>
          </p:nvPr>
        </p:nvGraphicFramePr>
        <p:xfrm>
          <a:off x="4648200" y="1847088"/>
          <a:ext cx="4267200" cy="32678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155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Contractual Obligations</a:t>
            </a:r>
            <a:r>
              <a:rPr lang="en-US" sz="2800" dirty="0" smtClean="0"/>
              <a:t/>
            </a:r>
            <a:br>
              <a:rPr lang="en-US" sz="2800" dirty="0" smtClean="0"/>
            </a:br>
            <a:endParaRPr lang="en-US" sz="2800" dirty="0"/>
          </a:p>
        </p:txBody>
      </p:sp>
      <p:sp>
        <p:nvSpPr>
          <p:cNvPr id="4" name="Content Placeholder 3"/>
          <p:cNvSpPr>
            <a:spLocks noGrp="1"/>
          </p:cNvSpPr>
          <p:nvPr>
            <p:ph idx="1"/>
          </p:nvPr>
        </p:nvSpPr>
        <p:spPr/>
        <p:txBody>
          <a:bodyPr>
            <a:normAutofit lnSpcReduction="10000"/>
          </a:bodyPr>
          <a:lstStyle/>
          <a:p>
            <a:pPr algn="just">
              <a:buNone/>
            </a:pPr>
            <a:r>
              <a:rPr lang="en-US" sz="2300" dirty="0" smtClean="0"/>
              <a:t>ARLPI is the grants coordinating partner at national level for the PGM and MCJL will sign a contract with ARLPI to establish binding obligations by both parties. </a:t>
            </a:r>
          </a:p>
          <a:p>
            <a:pPr algn="just">
              <a:buNone/>
            </a:pPr>
            <a:r>
              <a:rPr lang="en-US" sz="2300" dirty="0" smtClean="0"/>
              <a:t> </a:t>
            </a:r>
          </a:p>
          <a:p>
            <a:pPr algn="just">
              <a:buNone/>
            </a:pPr>
            <a:r>
              <a:rPr lang="en-US" sz="2300" dirty="0" smtClean="0"/>
              <a:t>The groups will also sign individual contracts with ARLPI prior to funds being disbursed to their accounts for PGM implementation. </a:t>
            </a:r>
          </a:p>
          <a:p>
            <a:pPr algn="just">
              <a:buNone/>
            </a:pPr>
            <a:r>
              <a:rPr lang="en-US" sz="2300" dirty="0" smtClean="0"/>
              <a:t>The groups will be awarded a grant amounting to 12,900 EUR amounting to 51,361,995 UGX. </a:t>
            </a:r>
          </a:p>
          <a:p>
            <a:r>
              <a:rPr lang="en-US" sz="2300" dirty="0" smtClean="0"/>
              <a:t>A due diligence exercise was conducted by the PGM taskforce and the grant coordination partner, ARLPI to confirm legitimacy of the groups.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2800" b="1" dirty="0" smtClean="0"/>
              <a:t>Proposed Group Activities</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62500" lnSpcReduction="20000"/>
          </a:bodyPr>
          <a:lstStyle/>
          <a:p>
            <a:pPr lvl="0">
              <a:buNone/>
            </a:pPr>
            <a:r>
              <a:rPr lang="en-US" b="1" dirty="0" err="1" smtClean="0"/>
              <a:t>Alinyikila</a:t>
            </a:r>
            <a:r>
              <a:rPr lang="en-US" b="1" dirty="0" smtClean="0"/>
              <a:t>  group(11,430,000)</a:t>
            </a:r>
            <a:endParaRPr lang="en-US" dirty="0" smtClean="0"/>
          </a:p>
          <a:p>
            <a:pPr lvl="0"/>
            <a:r>
              <a:rPr lang="en-US" dirty="0" smtClean="0"/>
              <a:t>Conducting peace building sessions with the youths</a:t>
            </a:r>
          </a:p>
          <a:p>
            <a:pPr lvl="0"/>
            <a:r>
              <a:rPr lang="en-US" dirty="0" smtClean="0"/>
              <a:t>Conduct a mentoring of youth on cooperation and unity between youth from the different faiths</a:t>
            </a:r>
          </a:p>
          <a:p>
            <a:pPr lvl="0"/>
            <a:r>
              <a:rPr lang="en-US" dirty="0" smtClean="0"/>
              <a:t>Conduct dialogues between youth and community leaders Sensitize local community members for practice change</a:t>
            </a:r>
          </a:p>
          <a:p>
            <a:pPr lvl="0"/>
            <a:r>
              <a:rPr lang="en-US" dirty="0" smtClean="0"/>
              <a:t>Build capacity of youth in hands on skills of energy stove making to build livelihoods</a:t>
            </a:r>
          </a:p>
          <a:p>
            <a:pPr lvl="0"/>
            <a:r>
              <a:rPr lang="en-US" dirty="0" smtClean="0"/>
              <a:t>Conduct community gala to raise awareness on FoRB and exhibit interfaith collaborations </a:t>
            </a:r>
          </a:p>
          <a:p>
            <a:pPr>
              <a:buNone/>
            </a:pPr>
            <a:endParaRPr lang="en-US" dirty="0" smtClean="0"/>
          </a:p>
          <a:p>
            <a:pPr lvl="0">
              <a:buNone/>
            </a:pPr>
            <a:r>
              <a:rPr lang="en-US" b="1" dirty="0" smtClean="0"/>
              <a:t>Devine Youth Group. (11,570,000)</a:t>
            </a:r>
            <a:endParaRPr lang="en-US" dirty="0" smtClean="0"/>
          </a:p>
          <a:p>
            <a:pPr lvl="0"/>
            <a:r>
              <a:rPr lang="en-US" dirty="0" smtClean="0"/>
              <a:t>Conducting interfaith discussion between the youth from different sects, community leaders, and security among others to learn about each other’s religious beliefs and how they influence their interactions together.</a:t>
            </a:r>
          </a:p>
          <a:p>
            <a:pPr lvl="0"/>
            <a:r>
              <a:rPr lang="en-US" dirty="0" smtClean="0"/>
              <a:t>Conduct interfaith dialogue between community members and victims of religious violence in the selected communities.</a:t>
            </a:r>
          </a:p>
          <a:p>
            <a:pPr lvl="0"/>
            <a:r>
              <a:rPr lang="en-US" dirty="0" smtClean="0"/>
              <a:t>Conducting youth peace day of service sessions with the youth from different sects to bring together youth for community clan up while spreading messages of peace.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Activities continued</a:t>
            </a:r>
            <a:endParaRPr lang="en-US" sz="3200" dirty="0"/>
          </a:p>
        </p:txBody>
      </p:sp>
      <p:sp>
        <p:nvSpPr>
          <p:cNvPr id="3" name="Content Placeholder 2"/>
          <p:cNvSpPr>
            <a:spLocks noGrp="1"/>
          </p:cNvSpPr>
          <p:nvPr>
            <p:ph idx="1"/>
          </p:nvPr>
        </p:nvSpPr>
        <p:spPr/>
        <p:txBody>
          <a:bodyPr>
            <a:normAutofit fontScale="77500" lnSpcReduction="20000"/>
          </a:bodyPr>
          <a:lstStyle/>
          <a:p>
            <a:pPr lvl="0">
              <a:buNone/>
            </a:pPr>
            <a:r>
              <a:rPr lang="en-US" sz="2300" b="1" dirty="0" err="1" smtClean="0"/>
              <a:t>Katwisanye</a:t>
            </a:r>
            <a:r>
              <a:rPr lang="en-US" sz="2300" b="1" dirty="0" smtClean="0"/>
              <a:t> Group (11,525,000sh)</a:t>
            </a:r>
            <a:endParaRPr lang="en-US" sz="2300" dirty="0" smtClean="0"/>
          </a:p>
          <a:p>
            <a:pPr lvl="0"/>
            <a:r>
              <a:rPr lang="en-US" sz="2300" dirty="0" smtClean="0"/>
              <a:t>Conduct  community outreach sessions to </a:t>
            </a:r>
            <a:r>
              <a:rPr lang="en-US" sz="2300" dirty="0" err="1" smtClean="0"/>
              <a:t>sensitise</a:t>
            </a:r>
            <a:r>
              <a:rPr lang="en-US" sz="2300" dirty="0" smtClean="0"/>
              <a:t> communities about bad religious and cultural practices and believes that affect women girls </a:t>
            </a:r>
          </a:p>
          <a:p>
            <a:pPr lvl="0"/>
            <a:r>
              <a:rPr lang="en-US" sz="2300" dirty="0" smtClean="0"/>
              <a:t>Conduct meeting with community leaders to discuss HTPS that affect women from practicing their religion and how to address and respond to victims.</a:t>
            </a:r>
          </a:p>
          <a:p>
            <a:pPr lvl="0"/>
            <a:r>
              <a:rPr lang="en-US" sz="2300" dirty="0" smtClean="0"/>
              <a:t>Conduct life skills training on how to save to build capacity for livelihoods to support addressing of HTPs that affect women and girls</a:t>
            </a:r>
          </a:p>
          <a:p>
            <a:pPr lvl="0">
              <a:buNone/>
            </a:pPr>
            <a:r>
              <a:rPr lang="en-US" sz="2300" b="1" dirty="0" smtClean="0"/>
              <a:t>Restoring Community Vision group (RCV)  8,295,000sh</a:t>
            </a:r>
            <a:endParaRPr lang="en-US" sz="2300" dirty="0" smtClean="0"/>
          </a:p>
          <a:p>
            <a:pPr lvl="0"/>
            <a:r>
              <a:rPr lang="en-US" sz="2300" dirty="0" smtClean="0"/>
              <a:t>Interfaith and inter cultural dialogue &amp; workshops with religious leaders, cultural leaders, security actors, followers of the different sects </a:t>
            </a:r>
          </a:p>
          <a:p>
            <a:pPr lvl="0"/>
            <a:r>
              <a:rPr lang="en-US" sz="2300" dirty="0" smtClean="0"/>
              <a:t>Conducting of one Radio talk shows and 3 community radio plays to sensitize the community about interfaith/intercultural co-existence </a:t>
            </a:r>
          </a:p>
          <a:p>
            <a:pPr lvl="0"/>
            <a:r>
              <a:rPr lang="en-US" sz="2300" dirty="0" smtClean="0"/>
              <a:t>Conduct drama sessions on unity in diversity with women leaders to support them in addressing HTPS in their community</a:t>
            </a:r>
          </a:p>
          <a:p>
            <a:pPr lvl="0"/>
            <a:r>
              <a:rPr lang="en-US" sz="2300" dirty="0" smtClean="0"/>
              <a:t>conduct a one day inter-faith and inter-cultural community gala in the community involving debate and foot ball match for peace building to foster faith collaborations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Activities</a:t>
            </a:r>
            <a:endParaRPr lang="en-US" sz="3600" dirty="0"/>
          </a:p>
        </p:txBody>
      </p:sp>
      <p:sp>
        <p:nvSpPr>
          <p:cNvPr id="3" name="Content Placeholder 2"/>
          <p:cNvSpPr>
            <a:spLocks noGrp="1"/>
          </p:cNvSpPr>
          <p:nvPr>
            <p:ph idx="1"/>
          </p:nvPr>
        </p:nvSpPr>
        <p:spPr/>
        <p:txBody>
          <a:bodyPr>
            <a:normAutofit fontScale="92500"/>
          </a:bodyPr>
          <a:lstStyle/>
          <a:p>
            <a:pPr algn="just">
              <a:buNone/>
            </a:pPr>
            <a:r>
              <a:rPr lang="en-US" sz="1800" b="1" dirty="0" err="1" smtClean="0"/>
              <a:t>Muyenga</a:t>
            </a:r>
            <a:r>
              <a:rPr lang="en-US" sz="1800" b="1" dirty="0" smtClean="0"/>
              <a:t> Group 8,055,000sh</a:t>
            </a:r>
            <a:endParaRPr lang="en-US" sz="1800" dirty="0" smtClean="0"/>
          </a:p>
          <a:p>
            <a:pPr lvl="0" algn="just"/>
            <a:r>
              <a:rPr lang="en-US" sz="1800" dirty="0" smtClean="0"/>
              <a:t>Mobilization and identification of women religious leaders from the different religions.</a:t>
            </a:r>
          </a:p>
          <a:p>
            <a:pPr lvl="0" algn="just"/>
            <a:r>
              <a:rPr lang="en-US" sz="1800" dirty="0" smtClean="0"/>
              <a:t>Conduct drama sessions on unity in diversity with women leaders to support them in addressing HTPS in their community</a:t>
            </a:r>
          </a:p>
          <a:p>
            <a:pPr lvl="0" algn="just"/>
            <a:r>
              <a:rPr lang="en-US" sz="1800" dirty="0" smtClean="0"/>
              <a:t>Conduct community gala to show case different works by women in community as a method of exhibiting unity among women from different religions.</a:t>
            </a:r>
          </a:p>
          <a:p>
            <a:pPr lvl="0" algn="just"/>
            <a:r>
              <a:rPr lang="en-US" sz="1800" dirty="0" smtClean="0"/>
              <a:t>Conduct dialogue with ale religious leaders to facilitate recognition of women leadership and address HTPS that affect them at religious institution level.</a:t>
            </a:r>
          </a:p>
          <a:p>
            <a:pPr lvl="0" algn="just"/>
            <a:r>
              <a:rPr lang="en-US" sz="1800" dirty="0" smtClean="0"/>
              <a:t>Conduct training sessions in life skills and mind set change to foster unity and interfaith collaborations</a:t>
            </a:r>
          </a:p>
          <a:p>
            <a:pPr lvl="0" algn="just">
              <a:buNone/>
            </a:pPr>
            <a:r>
              <a:rPr lang="en-US" sz="1800" b="1" dirty="0" smtClean="0"/>
              <a:t>Challenges </a:t>
            </a:r>
            <a:endParaRPr lang="en-US" sz="1800" dirty="0" smtClean="0"/>
          </a:p>
          <a:p>
            <a:r>
              <a:rPr lang="en-US" sz="1800" dirty="0" smtClean="0"/>
              <a:t>The district leaders had different expectations about the PGM.  They wanted to influence group selection and category of groups to be supported. A dialogue was conducted to </a:t>
            </a:r>
            <a:r>
              <a:rPr lang="en-US" sz="1800" dirty="0" err="1" smtClean="0"/>
              <a:t>harmonise</a:t>
            </a:r>
            <a:r>
              <a:rPr lang="en-US" sz="1800" dirty="0" smtClean="0"/>
              <a:t> the situation.</a:t>
            </a:r>
          </a:p>
          <a:p>
            <a:pPr lvl="0" algn="just">
              <a:buNone/>
            </a:pPr>
            <a:endParaRPr lang="en-US" sz="18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7272"/>
            <a:ext cx="8229600" cy="1143000"/>
          </a:xfrm>
        </p:spPr>
        <p:txBody>
          <a:bodyPr/>
          <a:lstStyle/>
          <a:p>
            <a:r>
              <a:rPr lang="en-US" dirty="0" smtClean="0"/>
              <a:t>Achievements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smtClean="0"/>
              <a:t>MCJL in collaboration with UJCC successfully identified and mobilized youth groups to </a:t>
            </a:r>
            <a:r>
              <a:rPr lang="en-US" dirty="0" smtClean="0"/>
              <a:t>suit the category and requirements of the PGM guidelines. </a:t>
            </a:r>
          </a:p>
          <a:p>
            <a:pPr lvl="0"/>
            <a:r>
              <a:rPr lang="en-US" dirty="0" smtClean="0"/>
              <a:t>Community participation and awareness about FORB has been achieved.</a:t>
            </a:r>
          </a:p>
          <a:p>
            <a:pPr lvl="0"/>
            <a:r>
              <a:rPr lang="en-US" dirty="0" smtClean="0"/>
              <a:t>The relationship with the district stakeholders has been strengthened through the collaborative process of identification of the groups and community engagement. </a:t>
            </a:r>
          </a:p>
          <a:p>
            <a:pPr lvl="0"/>
            <a:r>
              <a:rPr lang="en-US" dirty="0" smtClean="0"/>
              <a:t>Youth have been supported with capacity to enable them make sound decisions about what is required to address community problems related to interfaith issues.</a:t>
            </a:r>
          </a:p>
          <a:p>
            <a:pPr lvl="0"/>
            <a:r>
              <a:rPr lang="en-US" dirty="0" smtClean="0"/>
              <a:t>The groups have also been capacitated with knowledge on how-to develop proposals that can enable them to win grants in future as resource mobilization tool. </a:t>
            </a:r>
          </a:p>
          <a:p>
            <a:pPr lvl="0"/>
            <a:r>
              <a:rPr lang="en-US" dirty="0" smtClean="0"/>
              <a:t>Collaboration between UJCC and MCJL has also been strengthened as JISRA implementing partners to address FORB related interfaith challenges in the communities.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134</TotalTime>
  <Words>831</Words>
  <Application>Microsoft Office PowerPoint</Application>
  <PresentationFormat>On-screen Show (4:3)</PresentationFormat>
  <Paragraphs>67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Constantia</vt:lpstr>
      <vt:lpstr>Wingdings 2</vt:lpstr>
      <vt:lpstr>Flow</vt:lpstr>
      <vt:lpstr>What is Participatory Grant Making</vt:lpstr>
      <vt:lpstr>Methodology/Procedure</vt:lpstr>
      <vt:lpstr>Group Composition</vt:lpstr>
      <vt:lpstr>Disaggregation</vt:lpstr>
      <vt:lpstr>Contractual Obligations </vt:lpstr>
      <vt:lpstr>Proposed Group Activities </vt:lpstr>
      <vt:lpstr>Activities continued</vt:lpstr>
      <vt:lpstr>Activities</vt:lpstr>
      <vt:lpstr>Achievements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Participatory Grant Making</dc:title>
  <dc:creator>AIDAH</dc:creator>
  <cp:lastModifiedBy>Dell</cp:lastModifiedBy>
  <cp:revision>21</cp:revision>
  <dcterms:created xsi:type="dcterms:W3CDTF">2023-03-01T09:34:52Z</dcterms:created>
  <dcterms:modified xsi:type="dcterms:W3CDTF">2023-08-19T09:03:19Z</dcterms:modified>
</cp:coreProperties>
</file>